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436b6c934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436b6c934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436b6c934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436b6c934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5188c32d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5188c32d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188c32d1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188c32d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188c32d1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188c32d1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188c32d1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188c32d1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5188c32d1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5188c32d1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188c32d1c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188c32d1c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188c32d1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188c32d1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188c32d1c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188c32d1c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5188c32d1c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5188c32d1c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188c32d1c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188c32d1c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188c32d1c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5188c32d1c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436b6c9343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436b6c9343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36b6c934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36b6c934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188c32d1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188c32d1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36b6c934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436b6c934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36b6c934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36b6c934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36b6c9343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436b6c9343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436b6c934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436b6c934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On Spectrum Sensing, an ML Method for Cognitive Radio Systems</a:t>
            </a:r>
            <a:endParaRPr sz="30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Ishan Jha - IMT2022562</a:t>
            </a:r>
            <a:br>
              <a:rPr lang="en-GB"/>
            </a:br>
            <a:r>
              <a:rPr lang="en-GB"/>
              <a:t>Aryan Mishra - IMT2022502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"/>
          <p:cNvSpPr txBox="1"/>
          <p:nvPr>
            <p:ph idx="1" type="subTitle"/>
          </p:nvPr>
        </p:nvSpPr>
        <p:spPr>
          <a:xfrm>
            <a:off x="3537150" y="3034525"/>
            <a:ext cx="39771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/>
              <a:t>-</a:t>
            </a:r>
            <a:r>
              <a:rPr lang="en-GB" sz="1700"/>
              <a:t>Youness Arjoune and Naima Kaabouch</a:t>
            </a:r>
            <a:endParaRPr sz="1700"/>
          </a:p>
        </p:txBody>
      </p:sp>
      <p:sp>
        <p:nvSpPr>
          <p:cNvPr id="231" name="Google Shape;231;p17"/>
          <p:cNvSpPr txBox="1"/>
          <p:nvPr/>
        </p:nvSpPr>
        <p:spPr>
          <a:xfrm>
            <a:off x="5158525" y="4527900"/>
            <a:ext cx="386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https://github.com/Ishaniiitb/On_Spectrum_Sensing_Using_ML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B. Energy Statistics (cont.)</a:t>
            </a:r>
            <a:endParaRPr/>
          </a:p>
        </p:txBody>
      </p:sp>
      <p:sp>
        <p:nvSpPr>
          <p:cNvPr id="295" name="Google Shape;295;p26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Feeding Data</a:t>
            </a:r>
            <a:endParaRPr/>
          </a:p>
        </p:txBody>
      </p:sp>
      <p:sp>
        <p:nvSpPr>
          <p:cNvPr id="296" name="Google Shape;296;p26"/>
          <p:cNvSpPr txBox="1"/>
          <p:nvPr/>
        </p:nvSpPr>
        <p:spPr>
          <a:xfrm>
            <a:off x="812750" y="2392850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Feed unlabelled dataset to unsupervised model (K-means clustering).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6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Classification</a:t>
            </a:r>
            <a:endParaRPr/>
          </a:p>
        </p:txBody>
      </p:sp>
      <p:sp>
        <p:nvSpPr>
          <p:cNvPr id="298" name="Google Shape;298;p26"/>
          <p:cNvSpPr txBox="1"/>
          <p:nvPr/>
        </p:nvSpPr>
        <p:spPr>
          <a:xfrm>
            <a:off x="812750" y="3825150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Unlabelled dataset is now classified into clusters by unsupervised model.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6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 Outputs</a:t>
            </a:r>
            <a:endParaRPr/>
          </a:p>
        </p:txBody>
      </p:sp>
      <p:sp>
        <p:nvSpPr>
          <p:cNvPr id="300" name="Google Shape;300;p26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Supervised models can now generate desired outputs.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26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Supervised</a:t>
            </a:r>
            <a:endParaRPr/>
          </a:p>
        </p:txBody>
      </p:sp>
      <p:sp>
        <p:nvSpPr>
          <p:cNvPr id="302" name="Google Shape;302;p26"/>
          <p:cNvSpPr txBox="1"/>
          <p:nvPr/>
        </p:nvSpPr>
        <p:spPr>
          <a:xfrm>
            <a:off x="6548585" y="380292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After obtaining the labelled data, we can now feed it to the supervised ML models.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3" name="Google Shape;303;p26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6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6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6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26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6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6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6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26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12" name="Google Shape;312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26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5" name="Google Shape;315;p26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316" name="Google Shape;316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26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20" name="Google Shape;320;p26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6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3" name="Google Shape;323;p26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24" name="Google Shape;324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6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26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Synthetic Data Generation</a:t>
            </a:r>
            <a:endParaRPr/>
          </a:p>
        </p:txBody>
      </p:sp>
      <p:sp>
        <p:nvSpPr>
          <p:cNvPr id="333" name="Google Shape;333;p27"/>
          <p:cNvSpPr txBox="1"/>
          <p:nvPr>
            <p:ph idx="1" type="body"/>
          </p:nvPr>
        </p:nvSpPr>
        <p:spPr>
          <a:xfrm>
            <a:off x="1297500" y="12293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generate two separate datasets, one for training the model and the second for testing the accuracy of the various models.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27" title="output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48" y="1975250"/>
            <a:ext cx="3416250" cy="26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7" title="outputTest.png"/>
          <p:cNvPicPr preferRelativeResize="0"/>
          <p:nvPr/>
        </p:nvPicPr>
        <p:blipFill rotWithShape="1">
          <a:blip r:embed="rId4">
            <a:alphaModFix/>
          </a:blip>
          <a:srcRect b="641" l="0" r="0" t="641"/>
          <a:stretch/>
        </p:blipFill>
        <p:spPr>
          <a:xfrm>
            <a:off x="4988800" y="1975250"/>
            <a:ext cx="3460511" cy="2688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7"/>
          <p:cNvSpPr txBox="1"/>
          <p:nvPr/>
        </p:nvSpPr>
        <p:spPr>
          <a:xfrm>
            <a:off x="2150175" y="4664025"/>
            <a:ext cx="142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Training data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27"/>
          <p:cNvSpPr txBox="1"/>
          <p:nvPr/>
        </p:nvSpPr>
        <p:spPr>
          <a:xfrm>
            <a:off x="6157900" y="4664025"/>
            <a:ext cx="112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Testing data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Theoretical</a:t>
            </a:r>
            <a:r>
              <a:rPr lang="en-GB"/>
              <a:t> Results</a:t>
            </a:r>
            <a:endParaRPr/>
          </a:p>
        </p:txBody>
      </p:sp>
      <p:pic>
        <p:nvPicPr>
          <p:cNvPr id="343" name="Google Shape;343;p28" title="Screenshot 2025-03-25 at 11.55.3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750" y="1368627"/>
            <a:ext cx="6336399" cy="30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Obtained Results</a:t>
            </a:r>
            <a:endParaRPr/>
          </a:p>
        </p:txBody>
      </p:sp>
      <p:pic>
        <p:nvPicPr>
          <p:cNvPr id="349" name="Google Shape;349;p29" title="Screenshot 2025-03-25 at 11.55.3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700" y="1689488"/>
            <a:ext cx="5548600" cy="266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9" title="Final.png"/>
          <p:cNvPicPr preferRelativeResize="0"/>
          <p:nvPr/>
        </p:nvPicPr>
        <p:blipFill rotWithShape="1">
          <a:blip r:embed="rId4">
            <a:alphaModFix/>
          </a:blip>
          <a:srcRect b="0" l="719" r="729" t="0"/>
          <a:stretch/>
        </p:blipFill>
        <p:spPr>
          <a:xfrm>
            <a:off x="1340325" y="1172238"/>
            <a:ext cx="6953249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 Comparison with respect to Accuracies</a:t>
            </a:r>
            <a:endParaRPr/>
          </a:p>
        </p:txBody>
      </p:sp>
      <p:pic>
        <p:nvPicPr>
          <p:cNvPr id="356" name="Google Shape;356;p30" title="acc.png"/>
          <p:cNvPicPr preferRelativeResize="0"/>
          <p:nvPr/>
        </p:nvPicPr>
        <p:blipFill rotWithShape="1">
          <a:blip r:embed="rId3">
            <a:alphaModFix/>
          </a:blip>
          <a:srcRect b="495" l="0" r="0" t="504"/>
          <a:stretch/>
        </p:blipFill>
        <p:spPr>
          <a:xfrm>
            <a:off x="1785825" y="1691175"/>
            <a:ext cx="6062251" cy="298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Probability of Detection Comparison with respect to Accuracies</a:t>
            </a:r>
            <a:endParaRPr/>
          </a:p>
        </p:txBody>
      </p:sp>
      <p:pic>
        <p:nvPicPr>
          <p:cNvPr id="362" name="Google Shape;362;p31" title="pd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5825" y="1691175"/>
            <a:ext cx="6062251" cy="298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Probability of Miss Detection Comparison with respect to Accuracies</a:t>
            </a:r>
            <a:endParaRPr/>
          </a:p>
        </p:txBody>
      </p:sp>
      <p:pic>
        <p:nvPicPr>
          <p:cNvPr id="368" name="Google Shape;368;p32" title="p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5825" y="1691175"/>
            <a:ext cx="6062251" cy="298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Probability of False Alarm Comparison with respect to Accuracies</a:t>
            </a:r>
            <a:endParaRPr/>
          </a:p>
        </p:txBody>
      </p:sp>
      <p:pic>
        <p:nvPicPr>
          <p:cNvPr id="374" name="Google Shape;374;p33" title="pfa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5825" y="1691175"/>
            <a:ext cx="6062251" cy="298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Inference</a:t>
            </a:r>
            <a:endParaRPr/>
          </a:p>
        </p:txBody>
      </p:sp>
      <p:sp>
        <p:nvSpPr>
          <p:cNvPr id="380" name="Google Shape;380;p34"/>
          <p:cNvSpPr txBox="1"/>
          <p:nvPr>
            <p:ph idx="1" type="body"/>
          </p:nvPr>
        </p:nvSpPr>
        <p:spPr>
          <a:xfrm>
            <a:off x="1297500" y="1201675"/>
            <a:ext cx="70389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Best performing model: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→ </a:t>
            </a:r>
            <a:r>
              <a:rPr lang="en-GB" sz="1100"/>
              <a:t>Random Forest achieves the highest overall performance, balancing high detection rates with low false positives and miss-detections,  making it the most reliable for spectrum sensing.</a:t>
            </a:r>
            <a:endParaRPr sz="11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Strong alternative: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→ </a:t>
            </a:r>
            <a:r>
              <a:rPr lang="en-GB" sz="1100"/>
              <a:t>KNN almost replicates the random forest classifier.</a:t>
            </a:r>
            <a:endParaRPr sz="11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Other models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→ RBF SVM and Linear SVM give strong results too though Quadratic and Cubic SVMs struggle significantly.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→ Although, logistic regression is competitive it still lags behind Random Forest.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Possible Improvements</a:t>
            </a:r>
            <a:endParaRPr/>
          </a:p>
        </p:txBody>
      </p:sp>
      <p:sp>
        <p:nvSpPr>
          <p:cNvPr id="386" name="Google Shape;386;p35"/>
          <p:cNvSpPr txBox="1"/>
          <p:nvPr>
            <p:ph idx="1" type="body"/>
          </p:nvPr>
        </p:nvSpPr>
        <p:spPr>
          <a:xfrm>
            <a:off x="1279275" y="1520300"/>
            <a:ext cx="7038900" cy="3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Improve labelling accuracy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→ </a:t>
            </a:r>
            <a:r>
              <a:rPr lang="en-GB" sz="1100"/>
              <a:t>Explore Gaussian Mixture Models (GMM) for better handling of overlapping signal and noise distributions.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AutoNum type="arabicPeriod"/>
            </a:pPr>
            <a:r>
              <a:rPr lang="en-GB" sz="1100"/>
              <a:t>Add Cyclostationary Features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→ Enhance the energy statistic with cyclostationary features to capture signal periodicity, boosting classification performance in low SNR conditions.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type="title"/>
          </p:nvPr>
        </p:nvSpPr>
        <p:spPr>
          <a:xfrm>
            <a:off x="1297500" y="723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</a:t>
            </a:r>
            <a:endParaRPr/>
          </a:p>
        </p:txBody>
      </p:sp>
      <p:sp>
        <p:nvSpPr>
          <p:cNvPr id="237" name="Google Shape;237;p18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38" name="Google Shape;238;p18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Radio spectrum is a limited resource that needs to be well managed. Dramatic growth of wireless communication has created a deficit of available radio spectrum.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0" name="Google Shape;240;p18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Federal</a:t>
            </a:r>
            <a:r>
              <a:rPr lang="en-GB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Communications</a:t>
            </a:r>
            <a:r>
              <a:rPr lang="en-GB">
                <a:solidFill>
                  <a:srgbClr val="FFFFFF"/>
                </a:solidFill>
              </a:rPr>
              <a:t> Commission (FCC) policies are based on static management of spectrum, in which they are divided and doled out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2" name="Google Shape;242;p18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Existing dynamic spectrum management systems have certain drawbacks with respect to signal-noise power ratio, computational complexity and others.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Scope/Extension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Spectrum Sensing for Home Wifi Networks</a:t>
            </a:r>
            <a:endParaRPr/>
          </a:p>
        </p:txBody>
      </p:sp>
      <p:sp>
        <p:nvSpPr>
          <p:cNvPr id="397" name="Google Shape;397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Objective: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→ </a:t>
            </a:r>
            <a:r>
              <a:rPr lang="en-GB" sz="1100"/>
              <a:t>Extend the current spectrum sensing model to help home Wi-Fi routers detect and switch to less crowded channels, improving internet performance for users.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→ Enable Wi-Fi routers to automatically find the best available channel to reduce interference from neighboring networks.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/>
          <p:nvPr>
            <p:ph type="title"/>
          </p:nvPr>
        </p:nvSpPr>
        <p:spPr>
          <a:xfrm>
            <a:off x="1320275" y="270850"/>
            <a:ext cx="7038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8"/>
          <p:cNvSpPr txBox="1"/>
          <p:nvPr>
            <p:ph idx="1" type="body"/>
          </p:nvPr>
        </p:nvSpPr>
        <p:spPr>
          <a:xfrm>
            <a:off x="1297500" y="842075"/>
            <a:ext cx="7038900" cy="3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→ </a:t>
            </a:r>
            <a:r>
              <a:rPr lang="en-GB"/>
              <a:t>Channel Scanning: Modify the model to scan common Wi-Fi frequency bands (2.4 GHz and 5 GHz) every few minutes to measure signal strength and noise levels.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→ Interference Detection: Use the existing energy statistic feature to identify channels with high interference (e.g., from nearby routers or devices).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→ Channel Switching: Program the router to switch to the least congested channel automatically when interference exceeds a simple threshold (e.g., signal-to-noise ratio drops below 20 dB).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→ User Notification: Add a basic alert feature to notify users via the router’s app when a switch happens, keeping them informed without technical details.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/>
          <p:nvPr>
            <p:ph type="title"/>
          </p:nvPr>
        </p:nvSpPr>
        <p:spPr>
          <a:xfrm>
            <a:off x="1297500" y="393750"/>
            <a:ext cx="7038900" cy="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9"/>
          <p:cNvSpPr txBox="1"/>
          <p:nvPr>
            <p:ph idx="1" type="body"/>
          </p:nvPr>
        </p:nvSpPr>
        <p:spPr>
          <a:xfrm>
            <a:off x="1297500" y="946775"/>
            <a:ext cx="7038900" cy="3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to implement: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→ Update the generate_dataset function to simulate Wi-Fi signal data with varying interference levels.</a:t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→ Train the Random Forest classifier on this data to predict the best channel.</a:t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→ Integrate the model with a simple router API to apply the predicted channel switch in real-time.</a:t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Benefit</a:t>
            </a:r>
            <a:r>
              <a:rPr lang="en-GB" sz="1100"/>
              <a:t>:</a:t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→ Improves home internet speed and reliability by avoiding crowded channels, making it easy for non-experts to use.</a:t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1297500" y="499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Solution</a:t>
            </a:r>
            <a:endParaRPr/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two step machine learning model for spectrum sensing 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K-means algorithm(Unsupervised learning) is used to identify the state of the primary user present.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Different supervised ML classifiers like SVM, KNN, Naive Bayes and Random Forest are used.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1297500" y="499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System Design</a:t>
            </a:r>
            <a:endParaRPr/>
          </a:p>
        </p:txBody>
      </p:sp>
      <p:pic>
        <p:nvPicPr>
          <p:cNvPr id="254" name="Google Shape;2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35650"/>
            <a:ext cx="3417425" cy="28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0" title="WhatsApp Image 2025-04-29 at 23.36.40_3c82fb1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900" y="1535650"/>
            <a:ext cx="2282558" cy="342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A.</a:t>
            </a:r>
            <a:r>
              <a:rPr lang="en-GB" sz="2800"/>
              <a:t> </a:t>
            </a:r>
            <a:r>
              <a:rPr lang="en-GB"/>
              <a:t>Spectrum Sensing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>
            <p:ph type="title"/>
          </p:nvPr>
        </p:nvSpPr>
        <p:spPr>
          <a:xfrm>
            <a:off x="1297500" y="393750"/>
            <a:ext cx="69285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A. </a:t>
            </a:r>
            <a:r>
              <a:rPr lang="en-GB"/>
              <a:t>Spectrum Sensing</a:t>
            </a:r>
            <a:endParaRPr/>
          </a:p>
        </p:txBody>
      </p:sp>
      <p:pic>
        <p:nvPicPr>
          <p:cNvPr descr="offset_comp_267026.jpg" id="271" name="Google Shape;271;p23"/>
          <p:cNvPicPr preferRelativeResize="0"/>
          <p:nvPr/>
        </p:nvPicPr>
        <p:blipFill rotWithShape="1">
          <a:blip r:embed="rId3">
            <a:alphaModFix/>
          </a:blip>
          <a:srcRect b="51647" l="53116" r="3803" t="-16385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2" name="Google Shape;272;p23"/>
          <p:cNvPicPr preferRelativeResize="0"/>
          <p:nvPr/>
        </p:nvPicPr>
        <p:blipFill rotWithShape="1">
          <a:blip r:embed="rId4">
            <a:alphaModFix/>
          </a:blip>
          <a:srcRect b="60007" l="43960" r="6517" t="-34356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3" name="Google Shape;273;p23"/>
          <p:cNvPicPr preferRelativeResize="0"/>
          <p:nvPr/>
        </p:nvPicPr>
        <p:blipFill rotWithShape="1">
          <a:blip r:embed="rId5">
            <a:alphaModFix/>
          </a:blip>
          <a:srcRect b="68597" l="21758" r="32910" t="-3665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4" name="Google Shape;274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75" name="Google Shape;27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7500" y="2786925"/>
            <a:ext cx="3798900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3"/>
          <p:cNvSpPr txBox="1"/>
          <p:nvPr/>
        </p:nvSpPr>
        <p:spPr>
          <a:xfrm>
            <a:off x="1370200" y="1540950"/>
            <a:ext cx="4431900" cy="10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the given equations, y(t) represents the received signal, n(t) represents the noise present and x(t) represents the signal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transmitted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by the primary user (PU)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B.</a:t>
            </a:r>
            <a:r>
              <a:rPr lang="en-GB" sz="2800"/>
              <a:t> </a:t>
            </a:r>
            <a:r>
              <a:rPr lang="en-GB"/>
              <a:t>Energy Statistics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B. Energy Statistics (cont.)</a:t>
            </a:r>
            <a:endParaRPr/>
          </a:p>
        </p:txBody>
      </p:sp>
      <p:sp>
        <p:nvSpPr>
          <p:cNvPr id="287" name="Google Shape;287;p25"/>
          <p:cNvSpPr txBox="1"/>
          <p:nvPr>
            <p:ph idx="1" type="body"/>
          </p:nvPr>
        </p:nvSpPr>
        <p:spPr>
          <a:xfrm>
            <a:off x="1297500" y="1567550"/>
            <a:ext cx="70389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formula which we use to obtain the energy statistics is : </a:t>
            </a:r>
            <a:endParaRPr/>
          </a:p>
        </p:txBody>
      </p:sp>
      <p:pic>
        <p:nvPicPr>
          <p:cNvPr id="288" name="Google Shape;2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910" y="2001550"/>
            <a:ext cx="2486075" cy="11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 txBox="1"/>
          <p:nvPr>
            <p:ph idx="1" type="body"/>
          </p:nvPr>
        </p:nvSpPr>
        <p:spPr>
          <a:xfrm>
            <a:off x="1339775" y="3263000"/>
            <a:ext cx="70389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the above formula, E</a:t>
            </a:r>
            <a:r>
              <a:rPr baseline="-25000" lang="en-GB"/>
              <a:t>n</a:t>
            </a:r>
            <a:r>
              <a:rPr lang="en-GB"/>
              <a:t> represents the average energy statistic of received </a:t>
            </a:r>
            <a:r>
              <a:rPr lang="en-GB"/>
              <a:t>signal</a:t>
            </a:r>
            <a:r>
              <a:rPr lang="en-GB"/>
              <a:t>, n represents the number of sample, and R[n] represents the n</a:t>
            </a:r>
            <a:r>
              <a:rPr baseline="30000" lang="en-GB"/>
              <a:t>th</a:t>
            </a:r>
            <a:r>
              <a:rPr lang="en-GB"/>
              <a:t> element of the vector formed by the fast fourier transform (FFT) of the received samples.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